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8" r:id="rId5"/>
    <p:sldId id="269" r:id="rId6"/>
    <p:sldId id="259" r:id="rId7"/>
    <p:sldId id="263" r:id="rId8"/>
    <p:sldId id="260" r:id="rId9"/>
    <p:sldId id="261" r:id="rId10"/>
    <p:sldId id="262" r:id="rId11"/>
    <p:sldId id="265" r:id="rId12"/>
    <p:sldId id="264" r:id="rId13"/>
    <p:sldId id="267" r:id="rId14"/>
    <p:sldId id="266" r:id="rId15"/>
    <p:sldId id="271" r:id="rId16"/>
    <p:sldId id="270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8403" y="945913"/>
            <a:ext cx="8637073" cy="2618554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8404" y="3564467"/>
            <a:ext cx="8637072" cy="1071095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7124" y="329307"/>
            <a:ext cx="5943668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24392" y="134930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5" name="Picture 14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4709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30270" y="798973"/>
            <a:ext cx="7828830" cy="465988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7" name="Picture 16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59215" b="36435"/>
          <a:stretch/>
        </p:blipFill>
        <p:spPr>
          <a:xfrm rot="5400000">
            <a:off x="8642279" y="3046916"/>
            <a:ext cx="4663440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48A87A34-81AB-432B-8DAE-1953F412C126}" type="datetimeFigureOut">
              <a:rPr lang="en-US" dirty="0"/>
              <a:pPr/>
              <a:t>5/22/2018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24" name="Picture 2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7" y="1756129"/>
            <a:ext cx="8619060" cy="2050065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3806195"/>
            <a:ext cx="861906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1052" y="958037"/>
            <a:ext cx="9605635" cy="10593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9166" y="2165621"/>
            <a:ext cx="4645152" cy="329385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606" y="2171769"/>
            <a:ext cx="4645152" cy="328709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6" y="953336"/>
            <a:ext cx="9607661" cy="10563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2169727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9166" y="2974448"/>
            <a:ext cx="4645152" cy="249387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4337" y="2173181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4337" y="2971669"/>
            <a:ext cx="4645152" cy="248719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8" name="Picture 17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4" name="Picture 1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291" y="952578"/>
            <a:ext cx="3275013" cy="2322176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3334" y="952578"/>
            <a:ext cx="6012470" cy="4505221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4291" y="3274754"/>
            <a:ext cx="3275013" cy="2178918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24" y="1129513"/>
            <a:ext cx="5854872" cy="192420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8247" y="3053721"/>
            <a:ext cx="5846486" cy="2096013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25300" y="5469856"/>
            <a:ext cx="5849605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5/22/2018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25300" y="318640"/>
            <a:ext cx="4877818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76794" y="137408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22" name="Picture 21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t="474" r="48549" b="36564"/>
          <a:stretch/>
        </p:blipFill>
        <p:spPr>
          <a:xfrm>
            <a:off x="1125460" y="643464"/>
            <a:ext cx="5879592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468769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/>
          <p:nvPr/>
        </p:nvCxnSpPr>
        <p:spPr>
          <a:xfrm>
            <a:off x="0" y="6121269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0270" y="2171769"/>
            <a:ext cx="9603275" cy="329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18076" y="137408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12" Type="http://schemas.openxmlformats.org/officeDocument/2006/relationships/image" Target="../media/image13.jpg"/><Relationship Id="rId17" Type="http://schemas.openxmlformats.org/officeDocument/2006/relationships/image" Target="../media/image18.png"/><Relationship Id="rId2" Type="http://schemas.openxmlformats.org/officeDocument/2006/relationships/image" Target="../media/image3.gif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11" Type="http://schemas.openxmlformats.org/officeDocument/2006/relationships/image" Target="../media/image12.jpg"/><Relationship Id="rId5" Type="http://schemas.openxmlformats.org/officeDocument/2006/relationships/image" Target="../media/image6.jpg"/><Relationship Id="rId15" Type="http://schemas.openxmlformats.org/officeDocument/2006/relationships/image" Target="../media/image16.jpg"/><Relationship Id="rId10" Type="http://schemas.openxmlformats.org/officeDocument/2006/relationships/image" Target="../media/image11.jpg"/><Relationship Id="rId19" Type="http://schemas.openxmlformats.org/officeDocument/2006/relationships/image" Target="../media/image20.png"/><Relationship Id="rId4" Type="http://schemas.openxmlformats.org/officeDocument/2006/relationships/image" Target="../media/image5.jpg"/><Relationship Id="rId9" Type="http://schemas.openxmlformats.org/officeDocument/2006/relationships/image" Target="../media/image10.jpg"/><Relationship Id="rId14" Type="http://schemas.openxmlformats.org/officeDocument/2006/relationships/image" Target="../media/image15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9521" y="1006688"/>
            <a:ext cx="8637073" cy="261855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Apps, Flyers, Posters…. What works?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8404" y="4889997"/>
            <a:ext cx="8637072" cy="107109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Michael Henningsen</a:t>
            </a:r>
            <a:br>
              <a:rPr lang="en-US" dirty="0" smtClean="0"/>
            </a:br>
            <a:r>
              <a:rPr lang="en-US" dirty="0" smtClean="0"/>
              <a:t>Assistant Director, Career &amp; Transfer Services</a:t>
            </a:r>
            <a:br>
              <a:rPr lang="en-US" dirty="0" smtClean="0"/>
            </a:br>
            <a:r>
              <a:rPr lang="en-US" dirty="0" smtClean="0"/>
              <a:t>Mohawk Valley Community College</a:t>
            </a:r>
            <a:endParaRPr lang="en-US" dirty="0"/>
          </a:p>
        </p:txBody>
      </p:sp>
      <p:pic>
        <p:nvPicPr>
          <p:cNvPr id="4" name="Picture 3" descr="random thought . . . . no random walk: financial peace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161" y="1619793"/>
            <a:ext cx="716253" cy="924197"/>
          </a:xfrm>
          <a:prstGeom prst="rect">
            <a:avLst/>
          </a:prstGeom>
        </p:spPr>
      </p:pic>
      <p:pic>
        <p:nvPicPr>
          <p:cNvPr id="22" name="Picture 21" descr="&lt;strong&gt;College&lt;/strong&gt; &lt;strong&gt;Flyer&lt;/strong&gt;: Design And Refine Your Future II by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36" y="442578"/>
            <a:ext cx="738506" cy="955548"/>
          </a:xfrm>
          <a:prstGeom prst="rect">
            <a:avLst/>
          </a:prstGeom>
        </p:spPr>
      </p:pic>
      <p:pic>
        <p:nvPicPr>
          <p:cNvPr id="23" name="Picture 22" descr="&lt;strong&gt;College&lt;/strong&gt; Night: Students Take Over the Getty | The Getty Iri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8635" y="3564211"/>
            <a:ext cx="760109" cy="984341"/>
          </a:xfrm>
          <a:prstGeom prst="rect">
            <a:avLst/>
          </a:prstGeom>
        </p:spPr>
      </p:pic>
      <p:pic>
        <p:nvPicPr>
          <p:cNvPr id="24" name="Picture 23" descr="UASG | Universal Academy Student Government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074" y="2806509"/>
            <a:ext cx="709324" cy="1003238"/>
          </a:xfrm>
          <a:prstGeom prst="rect">
            <a:avLst/>
          </a:prstGeom>
        </p:spPr>
      </p:pic>
      <p:pic>
        <p:nvPicPr>
          <p:cNvPr id="25" name="Picture 24" descr="The Sixth Ward: Hospitality and Tourism Seminar for High ...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364" y="282666"/>
            <a:ext cx="716253" cy="927188"/>
          </a:xfrm>
          <a:prstGeom prst="rect">
            <a:avLst/>
          </a:prstGeom>
        </p:spPr>
      </p:pic>
      <p:pic>
        <p:nvPicPr>
          <p:cNvPr id="26" name="Picture 25" descr="Downtown L.A. Neighborhood Council Hosts Forum on Building ...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372" y="970345"/>
            <a:ext cx="629009" cy="814251"/>
          </a:xfrm>
          <a:prstGeom prst="rect">
            <a:avLst/>
          </a:prstGeom>
        </p:spPr>
      </p:pic>
      <p:pic>
        <p:nvPicPr>
          <p:cNvPr id="27" name="Picture 26" descr="&lt;strong&gt;Flyer&lt;/strong&gt; | Client: Australian &lt;strong&gt;College&lt;/strong&gt; of Kuwait &lt;strong&gt;Flyer&lt;/strong&gt; Design ...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89" y="4714217"/>
            <a:ext cx="638556" cy="904470"/>
          </a:xfrm>
          <a:prstGeom prst="rect">
            <a:avLst/>
          </a:prstGeom>
        </p:spPr>
      </p:pic>
      <p:pic>
        <p:nvPicPr>
          <p:cNvPr id="28" name="Picture 27" descr="Boot Camp &lt;strong&gt;Flyer&lt;/strong&gt; Templates - manfoguaqqbyz - Blog.hr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883" y="4081844"/>
            <a:ext cx="702265" cy="1006832"/>
          </a:xfrm>
          <a:prstGeom prst="rect">
            <a:avLst/>
          </a:prstGeom>
        </p:spPr>
      </p:pic>
      <p:pic>
        <p:nvPicPr>
          <p:cNvPr id="29" name="Picture 28" descr="Ice Cream Social — &lt;strong&gt;College&lt;/strong&gt; of Agriculture, Food Systems ...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594" y="4714217"/>
            <a:ext cx="748937" cy="1029788"/>
          </a:xfrm>
          <a:prstGeom prst="rect">
            <a:avLst/>
          </a:prstGeom>
        </p:spPr>
      </p:pic>
      <p:pic>
        <p:nvPicPr>
          <p:cNvPr id="30" name="Picture 29" descr="2011 Sue Embrey Community Service &lt;strong&gt;College&lt;/strong&gt; Scholarship ...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467" y="1081898"/>
            <a:ext cx="693380" cy="897839"/>
          </a:xfrm>
          <a:prstGeom prst="rect">
            <a:avLst/>
          </a:prstGeom>
        </p:spPr>
      </p:pic>
      <p:pic>
        <p:nvPicPr>
          <p:cNvPr id="31" name="Picture 30" descr="Purdue &lt;strong&gt;University&lt;/strong&gt; Offers &quot;Hyperloop Design&quot; &lt;strong&gt;College&lt;/strong&gt; Course ...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56" y="1835961"/>
            <a:ext cx="692994" cy="896355"/>
          </a:xfrm>
          <a:prstGeom prst="rect">
            <a:avLst/>
          </a:prstGeom>
        </p:spPr>
      </p:pic>
      <p:pic>
        <p:nvPicPr>
          <p:cNvPr id="32" name="Picture 31" descr="SoTL Scholars &lt;strong&gt;Flyer&lt;/strong&gt; (1) | Center for Teaching | Vanderbilt ...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80811" flipH="1" flipV="1">
            <a:off x="3730550" y="3909895"/>
            <a:ext cx="643661" cy="904823"/>
          </a:xfrm>
          <a:prstGeom prst="rect">
            <a:avLst/>
          </a:prstGeom>
        </p:spPr>
      </p:pic>
      <p:pic>
        <p:nvPicPr>
          <p:cNvPr id="33" name="Picture 32" descr="Event to celebrate 25 Years of Women’s Studies at UH Hilo ...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15" y="4979882"/>
            <a:ext cx="718809" cy="891323"/>
          </a:xfrm>
          <a:prstGeom prst="rect">
            <a:avLst/>
          </a:prstGeom>
        </p:spPr>
      </p:pic>
      <p:pic>
        <p:nvPicPr>
          <p:cNvPr id="34" name="Picture 33" descr="Castlemore &lt;strong&gt;College&lt;/strong&gt; - FREE &lt;strong&gt;EVENT&lt;/strong&gt; FOR KIDS &amp; COMMUNITY BBQ ...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54" y="3265630"/>
            <a:ext cx="513806" cy="77070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294992" y="920352"/>
            <a:ext cx="703761" cy="105938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78845" y="3397384"/>
            <a:ext cx="734918" cy="110616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17734" y="988414"/>
            <a:ext cx="612172" cy="99132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145194" y="3200022"/>
            <a:ext cx="834273" cy="10805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861138" y="970345"/>
            <a:ext cx="702809" cy="92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15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“Hawk Life” App</a:t>
            </a:r>
            <a:br>
              <a:rPr lang="en-US" dirty="0" smtClean="0"/>
            </a:br>
            <a:r>
              <a:rPr lang="en-US" dirty="0" smtClean="0"/>
              <a:t>“</a:t>
            </a:r>
            <a:r>
              <a:rPr lang="en-US" dirty="0" err="1" smtClean="0"/>
              <a:t>OohLaLaMobile</a:t>
            </a:r>
            <a:r>
              <a:rPr lang="en-US" dirty="0" smtClean="0"/>
              <a:t>”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app was purchased by our Student Engagement and Outreach team, which is under our Student &amp; Residential Life Services area. </a:t>
            </a:r>
          </a:p>
          <a:p>
            <a:r>
              <a:rPr lang="en-US" dirty="0" smtClean="0"/>
              <a:t>Intent was a way to connect with students utilizing technology they are used to and constantly at their disposal. </a:t>
            </a:r>
          </a:p>
          <a:p>
            <a:r>
              <a:rPr lang="en-US" dirty="0" smtClean="0"/>
              <a:t>Allows for students to connect with one another, stay up to date on events and activities, links to campus services and much more.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8365" y="973116"/>
            <a:ext cx="847725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7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3487416" cy="61221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4501" y="14016"/>
            <a:ext cx="3487416" cy="60940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9002" y="0"/>
            <a:ext cx="3487416" cy="60940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6939" y="14016"/>
            <a:ext cx="3487416" cy="61081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9002" y="28031"/>
            <a:ext cx="3471861" cy="609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524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“Hawk Life” App</a:t>
            </a:r>
            <a:br>
              <a:rPr lang="en-US" dirty="0" smtClean="0"/>
            </a:br>
            <a:r>
              <a:rPr lang="en-US" dirty="0" smtClean="0"/>
              <a:t>“</a:t>
            </a:r>
            <a:r>
              <a:rPr lang="en-US" dirty="0" err="1" smtClean="0"/>
              <a:t>OohLaLaMobile</a:t>
            </a:r>
            <a:r>
              <a:rPr lang="en-US" dirty="0" smtClean="0"/>
              <a:t>”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u="sng" dirty="0" smtClean="0"/>
              <a:t>2017-2018 Statistics for Campus App</a:t>
            </a:r>
          </a:p>
          <a:p>
            <a:pPr lvl="1"/>
            <a:r>
              <a:rPr lang="en-US" dirty="0" smtClean="0"/>
              <a:t>3,136 students/faculty/staff </a:t>
            </a:r>
            <a:r>
              <a:rPr lang="en-US" dirty="0"/>
              <a:t>d</a:t>
            </a:r>
            <a:r>
              <a:rPr lang="en-US" dirty="0" smtClean="0"/>
              <a:t>ownloaded the App</a:t>
            </a:r>
          </a:p>
          <a:p>
            <a:pPr lvl="1"/>
            <a:r>
              <a:rPr lang="en-US" dirty="0" smtClean="0"/>
              <a:t>6,320 Event Views</a:t>
            </a:r>
          </a:p>
          <a:p>
            <a:pPr lvl="1"/>
            <a:r>
              <a:rPr lang="en-US" dirty="0" smtClean="0"/>
              <a:t>907 clicks on campus services </a:t>
            </a:r>
          </a:p>
          <a:p>
            <a:pPr lvl="1"/>
            <a:r>
              <a:rPr lang="en-US" dirty="0" smtClean="0"/>
              <a:t>Over 23,000 club views</a:t>
            </a:r>
          </a:p>
          <a:p>
            <a:pPr lvl="1"/>
            <a:r>
              <a:rPr lang="en-US" dirty="0" smtClean="0"/>
              <a:t>Through the app, over 1,000 push announcements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6287195" y="2172379"/>
            <a:ext cx="5094908" cy="3287094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/>
              <a:t>2017-2018 Statistics for </a:t>
            </a:r>
            <a:r>
              <a:rPr lang="en-US" b="1" u="sng" dirty="0" smtClean="0"/>
              <a:t>Social Activity</a:t>
            </a:r>
          </a:p>
          <a:p>
            <a:pPr lvl="1"/>
            <a:r>
              <a:rPr lang="en-US" dirty="0" smtClean="0"/>
              <a:t>Over 27,000 messages</a:t>
            </a:r>
          </a:p>
          <a:p>
            <a:pPr lvl="1"/>
            <a:r>
              <a:rPr lang="en-US" dirty="0" smtClean="0"/>
              <a:t>7,741 comments</a:t>
            </a:r>
          </a:p>
          <a:p>
            <a:pPr lvl="1"/>
            <a:r>
              <a:rPr lang="en-US" dirty="0" smtClean="0"/>
              <a:t>4,276 Connections (students connect with each other via events or club walls)</a:t>
            </a:r>
          </a:p>
          <a:p>
            <a:pPr lvl="1"/>
            <a:r>
              <a:rPr lang="en-US" dirty="0" smtClean="0"/>
              <a:t>Over 6,000 posts made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8365" y="973116"/>
            <a:ext cx="847725" cy="1009650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809897" y="3342687"/>
            <a:ext cx="22313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US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61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“Hawk Life” App</a:t>
            </a:r>
            <a:br>
              <a:rPr lang="en-US" dirty="0" smtClean="0"/>
            </a:br>
            <a:r>
              <a:rPr lang="en-US" dirty="0" smtClean="0"/>
              <a:t>“</a:t>
            </a:r>
            <a:r>
              <a:rPr lang="en-US" dirty="0" err="1" smtClean="0"/>
              <a:t>OohLaLaMobile</a:t>
            </a:r>
            <a:r>
              <a:rPr lang="en-US" dirty="0" smtClean="0"/>
              <a:t>”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u="sng" dirty="0" smtClean="0"/>
              <a:t>2017-2018 Statistics for Campus App</a:t>
            </a:r>
          </a:p>
          <a:p>
            <a:pPr lvl="1"/>
            <a:r>
              <a:rPr lang="en-US" dirty="0" smtClean="0"/>
              <a:t>3,136 students/faculty/staff </a:t>
            </a:r>
            <a:r>
              <a:rPr lang="en-US" dirty="0"/>
              <a:t>d</a:t>
            </a:r>
            <a:r>
              <a:rPr lang="en-US" dirty="0" smtClean="0"/>
              <a:t>ownloaded the App</a:t>
            </a:r>
          </a:p>
          <a:p>
            <a:pPr lvl="1"/>
            <a:r>
              <a:rPr lang="en-US" dirty="0" smtClean="0"/>
              <a:t>6,320 Event Views</a:t>
            </a:r>
          </a:p>
          <a:p>
            <a:pPr lvl="1"/>
            <a:r>
              <a:rPr lang="en-US" dirty="0" smtClean="0"/>
              <a:t>907 clicks on campus services </a:t>
            </a:r>
          </a:p>
          <a:p>
            <a:pPr lvl="1"/>
            <a:r>
              <a:rPr lang="en-US" dirty="0" smtClean="0"/>
              <a:t>Over 23,000 club views</a:t>
            </a:r>
          </a:p>
          <a:p>
            <a:pPr lvl="1"/>
            <a:r>
              <a:rPr lang="en-US" dirty="0" smtClean="0"/>
              <a:t>Through the app, over 1,000 push announcements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6287195" y="2172379"/>
            <a:ext cx="5094908" cy="3287094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/>
              <a:t>2017-2018 Statistics for </a:t>
            </a:r>
            <a:r>
              <a:rPr lang="en-US" b="1" u="sng" dirty="0" smtClean="0"/>
              <a:t>Social Activity</a:t>
            </a:r>
          </a:p>
          <a:p>
            <a:pPr lvl="1"/>
            <a:r>
              <a:rPr lang="en-US" dirty="0" smtClean="0"/>
              <a:t>Over 27,000 messages</a:t>
            </a:r>
          </a:p>
          <a:p>
            <a:pPr lvl="1"/>
            <a:r>
              <a:rPr lang="en-US" dirty="0" smtClean="0"/>
              <a:t>7,741 comments</a:t>
            </a:r>
          </a:p>
          <a:p>
            <a:pPr lvl="1"/>
            <a:r>
              <a:rPr lang="en-US" dirty="0" smtClean="0"/>
              <a:t>4,276 Connections (students connect with each other via events or club walls)</a:t>
            </a:r>
          </a:p>
          <a:p>
            <a:pPr lvl="1"/>
            <a:r>
              <a:rPr lang="en-US" dirty="0" smtClean="0"/>
              <a:t>Over 6,000 posts made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8365" y="973116"/>
            <a:ext cx="847725" cy="1009650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809897" y="3342687"/>
            <a:ext cx="22313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US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09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783662" y="0"/>
            <a:ext cx="3359150" cy="6121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26"/>
            <a:ext cx="3394390" cy="60611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4075" y="-726"/>
            <a:ext cx="3389587" cy="61221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8216" y="24345"/>
            <a:ext cx="3413784" cy="6071984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6"/>
          <a:stretch>
            <a:fillRect/>
          </a:stretch>
        </p:blipFill>
        <p:spPr>
          <a:xfrm>
            <a:off x="-2244" y="-726"/>
            <a:ext cx="3394075" cy="606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099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ways . . .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Administration Buy-In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Faculty Buy-In </a:t>
            </a:r>
          </a:p>
          <a:p>
            <a:endParaRPr lang="en-US" dirty="0"/>
          </a:p>
          <a:p>
            <a:r>
              <a:rPr lang="en-US" dirty="0" smtClean="0"/>
              <a:t>Student Congress/Government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Special Designation for events (DGV, Leadership)  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357510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</a:t>
            </a:r>
            <a:r>
              <a:rPr lang="en-US" b="1" u="sng" dirty="0" smtClean="0"/>
              <a:t>YOU</a:t>
            </a:r>
            <a:r>
              <a:rPr lang="en-US" b="1" dirty="0" smtClean="0"/>
              <a:t> </a:t>
            </a:r>
            <a:r>
              <a:rPr lang="en-US" dirty="0" smtClean="0"/>
              <a:t>do?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What works/doesn’t work on your campus?</a:t>
            </a:r>
          </a:p>
          <a:p>
            <a:pPr marL="0" indent="0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What have you witnessed at other colleges that seem to have worked?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8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“Hopeful” Presentation Outcomes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Learn a couple new tech tools that could be used to connect with students to help advertise your programs that are used at MVCC </a:t>
            </a:r>
          </a:p>
          <a:p>
            <a:r>
              <a:rPr lang="en-US" dirty="0" smtClean="0"/>
              <a:t>Attendees will share ideas of different strategies that are used on their own campuses </a:t>
            </a:r>
          </a:p>
          <a:p>
            <a:r>
              <a:rPr lang="en-US" dirty="0" smtClean="0"/>
              <a:t>Be able to walk away with some new ideas that can help you reach transfer students </a:t>
            </a:r>
          </a:p>
        </p:txBody>
      </p:sp>
    </p:spTree>
    <p:extLst>
      <p:ext uri="{BB962C8B-B14F-4D97-AF65-F5344CB8AC3E}">
        <p14:creationId xmlns:p14="http://schemas.microsoft.com/office/powerpoint/2010/main" val="3480559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me?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0270" y="1732857"/>
            <a:ext cx="9603275" cy="3294576"/>
          </a:xfrm>
        </p:spPr>
        <p:txBody>
          <a:bodyPr/>
          <a:lstStyle/>
          <a:p>
            <a:r>
              <a:rPr lang="en-US" dirty="0" smtClean="0"/>
              <a:t>Involved Community College student with Phi Theta Kappa </a:t>
            </a:r>
          </a:p>
          <a:p>
            <a:pPr lvl="1"/>
            <a:r>
              <a:rPr lang="en-US" dirty="0" smtClean="0"/>
              <a:t>Blood drives on campus—highest turnout 2 </a:t>
            </a:r>
            <a:r>
              <a:rPr lang="en-US" dirty="0" err="1" smtClean="0"/>
              <a:t>yrs</a:t>
            </a:r>
            <a:r>
              <a:rPr lang="en-US" dirty="0" smtClean="0"/>
              <a:t> in a row </a:t>
            </a:r>
          </a:p>
          <a:p>
            <a:r>
              <a:rPr lang="en-US" dirty="0" smtClean="0"/>
              <a:t>Former Resident Assistant (2 </a:t>
            </a:r>
            <a:r>
              <a:rPr lang="en-US" dirty="0" err="1" smtClean="0"/>
              <a:t>yrs</a:t>
            </a:r>
            <a:r>
              <a:rPr lang="en-US" dirty="0" smtClean="0"/>
              <a:t>)</a:t>
            </a:r>
          </a:p>
          <a:p>
            <a:r>
              <a:rPr lang="en-US" dirty="0" smtClean="0"/>
              <a:t>Former Assistant Hall Director (2 </a:t>
            </a:r>
            <a:r>
              <a:rPr lang="en-US" dirty="0" err="1" smtClean="0"/>
              <a:t>yrs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Responsible for all aspects of RA programming (16 RAs)</a:t>
            </a:r>
          </a:p>
          <a:p>
            <a:r>
              <a:rPr lang="en-US" dirty="0" smtClean="0"/>
              <a:t>Former Resident Director (3.5 </a:t>
            </a:r>
            <a:r>
              <a:rPr lang="en-US" dirty="0" err="1" smtClean="0"/>
              <a:t>yrs</a:t>
            </a:r>
            <a:r>
              <a:rPr lang="en-US" dirty="0" smtClean="0"/>
              <a:t>)</a:t>
            </a:r>
          </a:p>
          <a:p>
            <a:r>
              <a:rPr lang="en-US" dirty="0" smtClean="0"/>
              <a:t>Experience with LOTS of transfer programming at MVCC (7 </a:t>
            </a:r>
            <a:r>
              <a:rPr lang="en-US" dirty="0" err="1" smtClean="0"/>
              <a:t>yrs</a:t>
            </a:r>
            <a:r>
              <a:rPr 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3262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are all the students?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are not alone to deal with this issue, even Athletics is seeing a decline </a:t>
            </a:r>
          </a:p>
          <a:p>
            <a:pPr lvl="1"/>
            <a:r>
              <a:rPr lang="en-US" dirty="0" smtClean="0"/>
              <a:t>2014 Wall Street Journal article noted that  the “average student attendance at college footballs games is down 7.1%”</a:t>
            </a:r>
          </a:p>
          <a:p>
            <a:endParaRPr lang="en-US" dirty="0"/>
          </a:p>
          <a:p>
            <a:r>
              <a:rPr lang="en-US" dirty="0" smtClean="0"/>
              <a:t>Community Colleges face difficulty as majority of our students are commuters and have other factors pulling them in many directions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12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Posters and Flyers…who sees them?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Paper blindness is real. . . </a:t>
            </a:r>
          </a:p>
          <a:p>
            <a:endParaRPr lang="en-US" dirty="0"/>
          </a:p>
          <a:p>
            <a:r>
              <a:rPr lang="en-US" dirty="0" smtClean="0"/>
              <a:t>Location, Location, Location </a:t>
            </a:r>
          </a:p>
          <a:p>
            <a:endParaRPr lang="en-US" dirty="0"/>
          </a:p>
          <a:p>
            <a:r>
              <a:rPr lang="en-US" dirty="0" smtClean="0"/>
              <a:t>Put them up and take them down. . 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05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Ellucian</a:t>
            </a:r>
            <a:r>
              <a:rPr lang="en-US" dirty="0" smtClean="0"/>
              <a:t> GO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App that connects to our Self-Service BANNER (SIRS)</a:t>
            </a:r>
          </a:p>
          <a:p>
            <a:r>
              <a:rPr lang="en-US" dirty="0" smtClean="0"/>
              <a:t>Students able to see variety of different things:</a:t>
            </a:r>
          </a:p>
          <a:p>
            <a:pPr lvl="1"/>
            <a:r>
              <a:rPr lang="en-US" dirty="0" smtClean="0"/>
              <a:t>Events Calendar</a:t>
            </a:r>
          </a:p>
          <a:p>
            <a:pPr lvl="1"/>
            <a:r>
              <a:rPr lang="en-US" dirty="0" smtClean="0"/>
              <a:t>Class cancellations</a:t>
            </a:r>
          </a:p>
          <a:p>
            <a:pPr lvl="1"/>
            <a:r>
              <a:rPr lang="en-US" dirty="0" smtClean="0"/>
              <a:t>Class schedule</a:t>
            </a:r>
          </a:p>
          <a:p>
            <a:pPr lvl="1"/>
            <a:r>
              <a:rPr lang="en-US" dirty="0" smtClean="0"/>
              <a:t>Account messages (Billing/Financial Aid)</a:t>
            </a:r>
            <a:endParaRPr lang="en-US" dirty="0"/>
          </a:p>
          <a:p>
            <a:pPr lvl="1"/>
            <a:r>
              <a:rPr lang="en-US" dirty="0" smtClean="0"/>
              <a:t>Athletic information</a:t>
            </a:r>
          </a:p>
          <a:p>
            <a:pPr lvl="1"/>
            <a:r>
              <a:rPr lang="en-US" dirty="0" smtClean="0"/>
              <a:t>Faculty/Staff Directory (finding their advisor)</a:t>
            </a:r>
          </a:p>
          <a:p>
            <a:pPr lvl="1"/>
            <a:r>
              <a:rPr lang="en-US" dirty="0" smtClean="0"/>
              <a:t>Grades (when available)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9764" y="844152"/>
            <a:ext cx="1000125" cy="11144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4915" y="1958577"/>
            <a:ext cx="1029822" cy="18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39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76638" cy="6113463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58"/>
          <a:stretch/>
        </p:blipFill>
        <p:spPr>
          <a:xfrm>
            <a:off x="3919810" y="0"/>
            <a:ext cx="2557964" cy="6113417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0" y="104502"/>
            <a:ext cx="687978" cy="54864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13"/>
          <a:stretch/>
        </p:blipFill>
        <p:spPr>
          <a:xfrm>
            <a:off x="6793751" y="0"/>
            <a:ext cx="2545488" cy="61134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15"/>
          <a:stretch/>
        </p:blipFill>
        <p:spPr>
          <a:xfrm>
            <a:off x="9655216" y="-1"/>
            <a:ext cx="2536784" cy="611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600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Ellucian</a:t>
            </a:r>
            <a:r>
              <a:rPr lang="en-US" dirty="0" smtClean="0"/>
              <a:t> GO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We are able to send targeted messages to selected students that we identify through Argos </a:t>
            </a:r>
            <a:r>
              <a:rPr lang="en-US" dirty="0" smtClean="0"/>
              <a:t>queries</a:t>
            </a:r>
            <a:r>
              <a:rPr lang="en-US" dirty="0"/>
              <a:t> </a:t>
            </a:r>
            <a:r>
              <a:rPr lang="en-US" dirty="0" smtClean="0"/>
              <a:t>(major specific, credit hours, dual admit/2+2 </a:t>
            </a:r>
            <a:r>
              <a:rPr lang="en-US" dirty="0" err="1" smtClean="0"/>
              <a:t>etc</a:t>
            </a:r>
            <a:r>
              <a:rPr lang="en-US" dirty="0" smtClean="0"/>
              <a:t>) </a:t>
            </a:r>
            <a:endParaRPr lang="en-US" dirty="0"/>
          </a:p>
          <a:p>
            <a:r>
              <a:rPr lang="en-US" dirty="0"/>
              <a:t>We send a variety of messages: Priority Reg., CRs not received, Courses Not in Major, </a:t>
            </a:r>
            <a:r>
              <a:rPr lang="en-US" dirty="0" err="1"/>
              <a:t>etc</a:t>
            </a:r>
            <a:r>
              <a:rPr lang="en-US" dirty="0"/>
              <a:t> to specific populations.</a:t>
            </a:r>
          </a:p>
          <a:p>
            <a:r>
              <a:rPr lang="en-US" dirty="0"/>
              <a:t>We also send select messages to all </a:t>
            </a:r>
            <a:r>
              <a:rPr lang="en-US" dirty="0" smtClean="0"/>
              <a:t>users: Transfer related events are sent to all users </a:t>
            </a:r>
            <a:endParaRPr lang="en-US" dirty="0"/>
          </a:p>
          <a:p>
            <a:r>
              <a:rPr lang="en-US" dirty="0" smtClean="0"/>
              <a:t>We have the ability  </a:t>
            </a:r>
            <a:r>
              <a:rPr lang="en-US" dirty="0"/>
              <a:t>set up beacons to send messages to users as they enter certain </a:t>
            </a:r>
            <a:r>
              <a:rPr lang="en-US" dirty="0" smtClean="0"/>
              <a:t>areas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9764" y="844152"/>
            <a:ext cx="1000125" cy="11144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4915" y="1958577"/>
            <a:ext cx="1029822" cy="18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19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Statistical Data—Inception January 2015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907178"/>
            <a:ext cx="12192000" cy="41605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270" y="443049"/>
            <a:ext cx="8778240" cy="598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19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CDCE0"/>
      </a:lt2>
      <a:accent1>
        <a:srgbClr val="415588"/>
      </a:accent1>
      <a:accent2>
        <a:srgbClr val="4294B6"/>
      </a:accent2>
      <a:accent3>
        <a:srgbClr val="087D7C"/>
      </a:accent3>
      <a:accent4>
        <a:srgbClr val="2CB663"/>
      </a:accent4>
      <a:accent5>
        <a:srgbClr val="DF8822"/>
      </a:accent5>
      <a:accent6>
        <a:srgbClr val="BC410A"/>
      </a:accent6>
      <a:hlink>
        <a:srgbClr val="5977C4"/>
      </a:hlink>
      <a:folHlink>
        <a:srgbClr val="A1A9BF"/>
      </a:folHlink>
    </a:clrScheme>
    <a:fontScheme name="Gallery">
      <a:majorFont>
        <a:latin typeface="Century Gothic" panose="020B0502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  <a:lumMod val="108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E050AC27-895F-4B90-991D-A6818FC89AB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326</TotalTime>
  <Words>583</Words>
  <Application>Microsoft Office PowerPoint</Application>
  <PresentationFormat>Widescreen</PresentationFormat>
  <Paragraphs>83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Century Gothic</vt:lpstr>
      <vt:lpstr>Times New Roman</vt:lpstr>
      <vt:lpstr>Gallery</vt:lpstr>
      <vt:lpstr>Apps, Flyers, Posters…. What works?</vt:lpstr>
      <vt:lpstr>“Hopeful” Presentation Outcomes</vt:lpstr>
      <vt:lpstr>Why me? </vt:lpstr>
      <vt:lpstr>Where are all the students? </vt:lpstr>
      <vt:lpstr>Posters and Flyers…who sees them?</vt:lpstr>
      <vt:lpstr>Ellucian GO </vt:lpstr>
      <vt:lpstr>PowerPoint Presentation</vt:lpstr>
      <vt:lpstr>Ellucian GO </vt:lpstr>
      <vt:lpstr>Statistical Data—Inception January 2015</vt:lpstr>
      <vt:lpstr>“Hawk Life” App “OohLaLaMobile” </vt:lpstr>
      <vt:lpstr>PowerPoint Presentation</vt:lpstr>
      <vt:lpstr>“Hawk Life” App “OohLaLaMobile” </vt:lpstr>
      <vt:lpstr>“Hawk Life” App “OohLaLaMobile” </vt:lpstr>
      <vt:lpstr>PowerPoint Presentation</vt:lpstr>
      <vt:lpstr>Other ways . . . </vt:lpstr>
      <vt:lpstr>What do YOU do? </vt:lpstr>
    </vt:vector>
  </TitlesOfParts>
  <Company>MVCC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Apps, Flyers, Posters…. What works?</dc:title>
  <dc:creator>Michael Henningsen</dc:creator>
  <cp:lastModifiedBy>Michael Henningsen</cp:lastModifiedBy>
  <cp:revision>28</cp:revision>
  <dcterms:created xsi:type="dcterms:W3CDTF">2018-05-04T13:20:59Z</dcterms:created>
  <dcterms:modified xsi:type="dcterms:W3CDTF">2018-05-22T14:43:03Z</dcterms:modified>
</cp:coreProperties>
</file>